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media/audio4.bin" ContentType="audio/unknown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media/audio5.bin" ContentType="audio/unknown"/>
  <Default Extension="png" ContentType="image/png"/>
  <Override PartName="/ppt/slideLayouts/slideLayout2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media/audio1.bin" ContentType="audio/unknown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media/audio6.bin" ContentType="audio/unknown"/>
  <Override PartName="/ppt/slideLayouts/slideLayout3.xml" ContentType="application/vnd.openxmlformats-officedocument.presentationml.slideLayout+xml"/>
  <Override PartName="/ppt/media/audio2.bin" ContentType="audio/unknown"/>
  <Override PartName="/ppt/slideLayouts/slideLayout18.xml" ContentType="application/vnd.openxmlformats-officedocument.presentationml.slideLayout+xml"/>
  <Override PartName="/ppt/diagrams/drawing1.xml" ContentType="application/vnd.ms-office.drawingml.diagramDrawing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media/audio3.bin" ContentType="audio/unknown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34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A11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BDBF9A-5A6F-9E4A-896C-7BC03621EA18}" type="doc">
      <dgm:prSet loTypeId="urn:microsoft.com/office/officeart/2005/8/layout/venn1" loCatId="relationship" qsTypeId="urn:microsoft.com/office/officeart/2005/8/quickstyle/3D2" qsCatId="3D" csTypeId="urn:microsoft.com/office/officeart/2005/8/colors/accent1_2" csCatId="accent1" phldr="1"/>
      <dgm:spPr/>
    </dgm:pt>
    <dgm:pt modelId="{4C713669-45C3-7C43-BA60-31B2AD7F5DBC}">
      <dgm:prSet phldrT="[Text]"/>
      <dgm:spPr/>
      <dgm:t>
        <a:bodyPr/>
        <a:lstStyle/>
        <a:p>
          <a:r>
            <a:rPr lang="en-US" dirty="0" smtClean="0">
              <a:latin typeface="Chalkboard"/>
              <a:cs typeface="Chalkboard"/>
            </a:rPr>
            <a:t>Representation</a:t>
          </a:r>
          <a:endParaRPr lang="en-US" dirty="0">
            <a:latin typeface="Chalkboard"/>
            <a:cs typeface="Chalkboard"/>
          </a:endParaRPr>
        </a:p>
      </dgm:t>
    </dgm:pt>
    <dgm:pt modelId="{1B27F043-7D02-EA43-BBA5-989660389BA0}" type="parTrans" cxnId="{48266FAC-CBF3-6B46-AA40-419EC535F498}">
      <dgm:prSet/>
      <dgm:spPr/>
      <dgm:t>
        <a:bodyPr/>
        <a:lstStyle/>
        <a:p>
          <a:endParaRPr lang="en-US"/>
        </a:p>
      </dgm:t>
    </dgm:pt>
    <dgm:pt modelId="{BEBAE2CF-0ADE-0947-9953-195409CA7A5D}" type="sibTrans" cxnId="{48266FAC-CBF3-6B46-AA40-419EC535F498}">
      <dgm:prSet/>
      <dgm:spPr/>
      <dgm:t>
        <a:bodyPr/>
        <a:lstStyle/>
        <a:p>
          <a:endParaRPr lang="en-US"/>
        </a:p>
      </dgm:t>
    </dgm:pt>
    <dgm:pt modelId="{1AB86D88-B9B4-CA42-A340-B5027B060246}">
      <dgm:prSet phldrT="[Text]"/>
      <dgm:spPr/>
      <dgm:t>
        <a:bodyPr/>
        <a:lstStyle/>
        <a:p>
          <a:r>
            <a:rPr lang="en-US" dirty="0" smtClean="0">
              <a:latin typeface="Chalkboard"/>
              <a:cs typeface="Chalkboard"/>
            </a:rPr>
            <a:t>Action and Expression</a:t>
          </a:r>
          <a:endParaRPr lang="en-US" dirty="0">
            <a:latin typeface="Chalkboard"/>
            <a:cs typeface="Chalkboard"/>
          </a:endParaRPr>
        </a:p>
      </dgm:t>
    </dgm:pt>
    <dgm:pt modelId="{99937FDA-D8D5-EA40-A3D6-5D355345DC76}" type="parTrans" cxnId="{B7E2E132-CECF-8A42-BD20-C918F0E63DC7}">
      <dgm:prSet/>
      <dgm:spPr/>
      <dgm:t>
        <a:bodyPr/>
        <a:lstStyle/>
        <a:p>
          <a:endParaRPr lang="en-US"/>
        </a:p>
      </dgm:t>
    </dgm:pt>
    <dgm:pt modelId="{1D6ABFE1-BA58-3D4A-821F-262CBBD2E9C4}" type="sibTrans" cxnId="{B7E2E132-CECF-8A42-BD20-C918F0E63DC7}">
      <dgm:prSet/>
      <dgm:spPr/>
      <dgm:t>
        <a:bodyPr/>
        <a:lstStyle/>
        <a:p>
          <a:endParaRPr lang="en-US"/>
        </a:p>
      </dgm:t>
    </dgm:pt>
    <dgm:pt modelId="{4FF2D5A0-F2A3-5C41-B5F0-CEBC9567FBE4}">
      <dgm:prSet phldrT="[Text]"/>
      <dgm:spPr/>
      <dgm:t>
        <a:bodyPr anchor="ctr"/>
        <a:lstStyle/>
        <a:p>
          <a:pPr algn="ctr"/>
          <a:r>
            <a:rPr lang="en-US" dirty="0" smtClean="0">
              <a:latin typeface="Chalkboard"/>
              <a:cs typeface="Chalkboard"/>
            </a:rPr>
            <a:t>Engagement</a:t>
          </a:r>
          <a:endParaRPr lang="en-US" dirty="0">
            <a:latin typeface="Chalkboard"/>
            <a:cs typeface="Chalkboard"/>
          </a:endParaRPr>
        </a:p>
      </dgm:t>
    </dgm:pt>
    <dgm:pt modelId="{CFCD944E-CD09-AC4E-BC2D-E1E53719DDB0}" type="parTrans" cxnId="{B5879826-98DE-7F47-87CD-A2A276B6D095}">
      <dgm:prSet/>
      <dgm:spPr/>
      <dgm:t>
        <a:bodyPr/>
        <a:lstStyle/>
        <a:p>
          <a:endParaRPr lang="en-US"/>
        </a:p>
      </dgm:t>
    </dgm:pt>
    <dgm:pt modelId="{1372BD36-72A9-6941-9E8E-98D082D8321F}" type="sibTrans" cxnId="{B5879826-98DE-7F47-87CD-A2A276B6D095}">
      <dgm:prSet/>
      <dgm:spPr/>
      <dgm:t>
        <a:bodyPr/>
        <a:lstStyle/>
        <a:p>
          <a:endParaRPr lang="en-US"/>
        </a:p>
      </dgm:t>
    </dgm:pt>
    <dgm:pt modelId="{D087871E-FB7C-D24C-B9DE-EF93A085002A}" type="pres">
      <dgm:prSet presAssocID="{2ABDBF9A-5A6F-9E4A-896C-7BC03621EA18}" presName="compositeShape" presStyleCnt="0">
        <dgm:presLayoutVars>
          <dgm:chMax val="7"/>
          <dgm:dir/>
          <dgm:resizeHandles val="exact"/>
        </dgm:presLayoutVars>
      </dgm:prSet>
      <dgm:spPr/>
    </dgm:pt>
    <dgm:pt modelId="{E4890BA8-5E80-DF4F-864C-9C0CF0509C6C}" type="pres">
      <dgm:prSet presAssocID="{4C713669-45C3-7C43-BA60-31B2AD7F5DBC}" presName="circ1" presStyleLbl="vennNode1" presStyleIdx="0" presStyleCnt="3" custLinFactNeighborX="2404" custLinFactNeighborY="8267"/>
      <dgm:spPr/>
      <dgm:t>
        <a:bodyPr/>
        <a:lstStyle/>
        <a:p>
          <a:endParaRPr lang="en-US"/>
        </a:p>
      </dgm:t>
    </dgm:pt>
    <dgm:pt modelId="{D4521A0C-9670-C94B-AE72-C960AD6322BB}" type="pres">
      <dgm:prSet presAssocID="{4C713669-45C3-7C43-BA60-31B2AD7F5DB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38CAD-753D-2D4F-9F4C-6D1913FF0524}" type="pres">
      <dgm:prSet presAssocID="{1AB86D88-B9B4-CA42-A340-B5027B060246}" presName="circ2" presStyleLbl="vennNode1" presStyleIdx="1" presStyleCnt="3" custLinFactNeighborX="3450" custLinFactNeighborY="-5750"/>
      <dgm:spPr/>
      <dgm:t>
        <a:bodyPr/>
        <a:lstStyle/>
        <a:p>
          <a:endParaRPr lang="en-US"/>
        </a:p>
      </dgm:t>
    </dgm:pt>
    <dgm:pt modelId="{59D7ADCF-1646-B84B-B8EC-2490250CE8CF}" type="pres">
      <dgm:prSet presAssocID="{1AB86D88-B9B4-CA42-A340-B5027B06024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56999F-2CE4-D540-ADE4-6B4C2500D49C}" type="pres">
      <dgm:prSet presAssocID="{4FF2D5A0-F2A3-5C41-B5F0-CEBC9567FBE4}" presName="circ3" presStyleLbl="vennNode1" presStyleIdx="2" presStyleCnt="3" custLinFactNeighborX="-3451" custLinFactNeighborY="-6325"/>
      <dgm:spPr/>
      <dgm:t>
        <a:bodyPr/>
        <a:lstStyle/>
        <a:p>
          <a:endParaRPr lang="en-US"/>
        </a:p>
      </dgm:t>
    </dgm:pt>
    <dgm:pt modelId="{824FA46A-D713-1A45-8C16-EFDAB12D6769}" type="pres">
      <dgm:prSet presAssocID="{4FF2D5A0-F2A3-5C41-B5F0-CEBC9567FBE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C21687-7248-074F-9FFB-955F5CEACE69}" type="presOf" srcId="{4C713669-45C3-7C43-BA60-31B2AD7F5DBC}" destId="{D4521A0C-9670-C94B-AE72-C960AD6322BB}" srcOrd="1" destOrd="0" presId="urn:microsoft.com/office/officeart/2005/8/layout/venn1"/>
    <dgm:cxn modelId="{C642B142-06B1-D141-9B88-316690A6361B}" type="presOf" srcId="{1AB86D88-B9B4-CA42-A340-B5027B060246}" destId="{6C738CAD-753D-2D4F-9F4C-6D1913FF0524}" srcOrd="0" destOrd="0" presId="urn:microsoft.com/office/officeart/2005/8/layout/venn1"/>
    <dgm:cxn modelId="{48266FAC-CBF3-6B46-AA40-419EC535F498}" srcId="{2ABDBF9A-5A6F-9E4A-896C-7BC03621EA18}" destId="{4C713669-45C3-7C43-BA60-31B2AD7F5DBC}" srcOrd="0" destOrd="0" parTransId="{1B27F043-7D02-EA43-BBA5-989660389BA0}" sibTransId="{BEBAE2CF-0ADE-0947-9953-195409CA7A5D}"/>
    <dgm:cxn modelId="{45C738BC-5EA6-B148-816F-A252A12768B7}" type="presOf" srcId="{4C713669-45C3-7C43-BA60-31B2AD7F5DBC}" destId="{E4890BA8-5E80-DF4F-864C-9C0CF0509C6C}" srcOrd="0" destOrd="0" presId="urn:microsoft.com/office/officeart/2005/8/layout/venn1"/>
    <dgm:cxn modelId="{4B5F8BB8-7271-6149-98FF-0B6ABEEC30F7}" type="presOf" srcId="{2ABDBF9A-5A6F-9E4A-896C-7BC03621EA18}" destId="{D087871E-FB7C-D24C-B9DE-EF93A085002A}" srcOrd="0" destOrd="0" presId="urn:microsoft.com/office/officeart/2005/8/layout/venn1"/>
    <dgm:cxn modelId="{8FD19D06-16FA-4742-8FC1-14ACD014B084}" type="presOf" srcId="{1AB86D88-B9B4-CA42-A340-B5027B060246}" destId="{59D7ADCF-1646-B84B-B8EC-2490250CE8CF}" srcOrd="1" destOrd="0" presId="urn:microsoft.com/office/officeart/2005/8/layout/venn1"/>
    <dgm:cxn modelId="{C3D40826-19F1-A046-A720-B4C3DD658807}" type="presOf" srcId="{4FF2D5A0-F2A3-5C41-B5F0-CEBC9567FBE4}" destId="{824FA46A-D713-1A45-8C16-EFDAB12D6769}" srcOrd="1" destOrd="0" presId="urn:microsoft.com/office/officeart/2005/8/layout/venn1"/>
    <dgm:cxn modelId="{B7E2E132-CECF-8A42-BD20-C918F0E63DC7}" srcId="{2ABDBF9A-5A6F-9E4A-896C-7BC03621EA18}" destId="{1AB86D88-B9B4-CA42-A340-B5027B060246}" srcOrd="1" destOrd="0" parTransId="{99937FDA-D8D5-EA40-A3D6-5D355345DC76}" sibTransId="{1D6ABFE1-BA58-3D4A-821F-262CBBD2E9C4}"/>
    <dgm:cxn modelId="{B5879826-98DE-7F47-87CD-A2A276B6D095}" srcId="{2ABDBF9A-5A6F-9E4A-896C-7BC03621EA18}" destId="{4FF2D5A0-F2A3-5C41-B5F0-CEBC9567FBE4}" srcOrd="2" destOrd="0" parTransId="{CFCD944E-CD09-AC4E-BC2D-E1E53719DDB0}" sibTransId="{1372BD36-72A9-6941-9E8E-98D082D8321F}"/>
    <dgm:cxn modelId="{C6FC1431-A9E2-D64B-9A31-C2995CD8DA60}" type="presOf" srcId="{4FF2D5A0-F2A3-5C41-B5F0-CEBC9567FBE4}" destId="{A956999F-2CE4-D540-ADE4-6B4C2500D49C}" srcOrd="0" destOrd="0" presId="urn:microsoft.com/office/officeart/2005/8/layout/venn1"/>
    <dgm:cxn modelId="{954003F9-8C7C-3249-94BA-7E3E279D8DDE}" type="presParOf" srcId="{D087871E-FB7C-D24C-B9DE-EF93A085002A}" destId="{E4890BA8-5E80-DF4F-864C-9C0CF0509C6C}" srcOrd="0" destOrd="0" presId="urn:microsoft.com/office/officeart/2005/8/layout/venn1"/>
    <dgm:cxn modelId="{82790C53-8BC2-D649-86F2-F9526ABA75B6}" type="presParOf" srcId="{D087871E-FB7C-D24C-B9DE-EF93A085002A}" destId="{D4521A0C-9670-C94B-AE72-C960AD6322BB}" srcOrd="1" destOrd="0" presId="urn:microsoft.com/office/officeart/2005/8/layout/venn1"/>
    <dgm:cxn modelId="{DF87AE74-1CD7-6B4D-B2A2-9A4E32884B96}" type="presParOf" srcId="{D087871E-FB7C-D24C-B9DE-EF93A085002A}" destId="{6C738CAD-753D-2D4F-9F4C-6D1913FF0524}" srcOrd="2" destOrd="0" presId="urn:microsoft.com/office/officeart/2005/8/layout/venn1"/>
    <dgm:cxn modelId="{101D9087-817C-054D-AC69-931219B73A3C}" type="presParOf" srcId="{D087871E-FB7C-D24C-B9DE-EF93A085002A}" destId="{59D7ADCF-1646-B84B-B8EC-2490250CE8CF}" srcOrd="3" destOrd="0" presId="urn:microsoft.com/office/officeart/2005/8/layout/venn1"/>
    <dgm:cxn modelId="{D6C12BA0-C62E-DE49-8D77-491EA6094732}" type="presParOf" srcId="{D087871E-FB7C-D24C-B9DE-EF93A085002A}" destId="{A956999F-2CE4-D540-ADE4-6B4C2500D49C}" srcOrd="4" destOrd="0" presId="urn:microsoft.com/office/officeart/2005/8/layout/venn1"/>
    <dgm:cxn modelId="{594515D2-0EF9-254D-B08B-71F233F30B16}" type="presParOf" srcId="{D087871E-FB7C-D24C-B9DE-EF93A085002A}" destId="{824FA46A-D713-1A45-8C16-EFDAB12D676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890BA8-5E80-DF4F-864C-9C0CF0509C6C}">
      <dsp:nvSpPr>
        <dsp:cNvPr id="0" name=""/>
        <dsp:cNvSpPr/>
      </dsp:nvSpPr>
      <dsp:spPr>
        <a:xfrm>
          <a:off x="2619735" y="331299"/>
          <a:ext cx="3200860" cy="320086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alpha val="50000"/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alpha val="50000"/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latin typeface="Chalkboard"/>
              <a:cs typeface="Chalkboard"/>
            </a:rPr>
            <a:t>Representation</a:t>
          </a:r>
          <a:endParaRPr lang="en-US" sz="2700" kern="1200" dirty="0">
            <a:latin typeface="Chalkboard"/>
            <a:cs typeface="Chalkboard"/>
          </a:endParaRPr>
        </a:p>
      </dsp:txBody>
      <dsp:txXfrm>
        <a:off x="3046516" y="891450"/>
        <a:ext cx="2347297" cy="1440387"/>
      </dsp:txXfrm>
    </dsp:sp>
    <dsp:sp modelId="{6C738CAD-753D-2D4F-9F4C-6D1913FF0524}">
      <dsp:nvSpPr>
        <dsp:cNvPr id="0" name=""/>
        <dsp:cNvSpPr/>
      </dsp:nvSpPr>
      <dsp:spPr>
        <a:xfrm>
          <a:off x="3808193" y="1883172"/>
          <a:ext cx="3200860" cy="320086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alpha val="50000"/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alpha val="50000"/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latin typeface="Chalkboard"/>
              <a:cs typeface="Chalkboard"/>
            </a:rPr>
            <a:t>Action and Expression</a:t>
          </a:r>
          <a:endParaRPr lang="en-US" sz="2700" kern="1200" dirty="0">
            <a:latin typeface="Chalkboard"/>
            <a:cs typeface="Chalkboard"/>
          </a:endParaRPr>
        </a:p>
      </dsp:txBody>
      <dsp:txXfrm>
        <a:off x="4787122" y="2710061"/>
        <a:ext cx="1920516" cy="1760473"/>
      </dsp:txXfrm>
    </dsp:sp>
    <dsp:sp modelId="{A956999F-2CE4-D540-ADE4-6B4C2500D49C}">
      <dsp:nvSpPr>
        <dsp:cNvPr id="0" name=""/>
        <dsp:cNvSpPr/>
      </dsp:nvSpPr>
      <dsp:spPr>
        <a:xfrm>
          <a:off x="1277347" y="1864767"/>
          <a:ext cx="3200860" cy="3200860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alpha val="50000"/>
                <a:hueOff val="0"/>
                <a:satOff val="0"/>
                <a:lumOff val="0"/>
                <a:alphaOff val="0"/>
                <a:shade val="30000"/>
                <a:satMod val="150000"/>
              </a:schemeClr>
              <a:schemeClr val="accent1">
                <a:alpha val="50000"/>
                <a:hueOff val="0"/>
                <a:satOff val="0"/>
                <a:lumOff val="0"/>
                <a:alphaOff val="0"/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latin typeface="Chalkboard"/>
              <a:cs typeface="Chalkboard"/>
            </a:rPr>
            <a:t>Engagement</a:t>
          </a:r>
          <a:endParaRPr lang="en-US" sz="2700" kern="1200" dirty="0">
            <a:latin typeface="Chalkboard"/>
            <a:cs typeface="Chalkboard"/>
          </a:endParaRPr>
        </a:p>
      </dsp:txBody>
      <dsp:txXfrm>
        <a:off x="1578761" y="2691656"/>
        <a:ext cx="1920516" cy="17604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54AB02A5-4FE5-49D9-9E24-09F23B90C450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DDEAE25-C833-9F44-8FB7-6A6B7941302E}" type="datetimeFigureOut">
              <a:rPr lang="en-US" smtClean="0"/>
              <a:pPr/>
              <a:t>10/10/10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2B3BFE52-835F-6644-9243-A081DB9C8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7" r:id="rId1"/>
    <p:sldLayoutId id="2147484348" r:id="rId2"/>
    <p:sldLayoutId id="2147484349" r:id="rId3"/>
    <p:sldLayoutId id="2147484350" r:id="rId4"/>
    <p:sldLayoutId id="2147484351" r:id="rId5"/>
    <p:sldLayoutId id="2147484352" r:id="rId6"/>
    <p:sldLayoutId id="2147484353" r:id="rId7"/>
    <p:sldLayoutId id="2147484354" r:id="rId8"/>
    <p:sldLayoutId id="2147484355" r:id="rId9"/>
    <p:sldLayoutId id="2147484356" r:id="rId10"/>
    <p:sldLayoutId id="2147484357" r:id="rId11"/>
    <p:sldLayoutId id="2147484358" r:id="rId12"/>
    <p:sldLayoutId id="2147484359" r:id="rId13"/>
    <p:sldLayoutId id="2147484360" r:id="rId14"/>
    <p:sldLayoutId id="2147484361" r:id="rId15"/>
    <p:sldLayoutId id="2147484362" r:id="rId16"/>
    <p:sldLayoutId id="2147484363" r:id="rId17"/>
    <p:sldLayoutId id="2147484364" r:id="rId18"/>
    <p:sldLayoutId id="2147484365" r:id="rId19"/>
    <p:sldLayoutId id="2147484366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5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Relationship Id="rId3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3.bin"/><Relationship Id="rId3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4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3.bin"/><Relationship Id="rId3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5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3.bin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5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3.bin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62055"/>
            <a:ext cx="7772400" cy="2138395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halkboard"/>
                <a:cs typeface="Chalkboard"/>
              </a:rPr>
              <a:t>Organizing Instruction for </a:t>
            </a:r>
            <a:br>
              <a:rPr lang="en-US" b="1" dirty="0" smtClean="0">
                <a:latin typeface="Chalkboard"/>
                <a:cs typeface="Chalkboard"/>
              </a:rPr>
            </a:br>
            <a:r>
              <a:rPr lang="en-US" b="1" u="sng" dirty="0" smtClean="0">
                <a:latin typeface="Chalkboard"/>
                <a:cs typeface="Chalkboard"/>
              </a:rPr>
              <a:t>Carlos Goes to School</a:t>
            </a:r>
            <a:r>
              <a:rPr lang="en-US" b="1" dirty="0" smtClean="0">
                <a:latin typeface="Chalkboard"/>
                <a:cs typeface="Chalkboard"/>
              </a:rPr>
              <a:t/>
            </a:r>
            <a:br>
              <a:rPr lang="en-US" b="1" dirty="0" smtClean="0">
                <a:latin typeface="Chalkboard"/>
                <a:cs typeface="Chalkboard"/>
              </a:rPr>
            </a:br>
            <a:r>
              <a:rPr lang="en-US" b="1" dirty="0" smtClean="0">
                <a:latin typeface="Chalkboard"/>
                <a:cs typeface="Chalkboard"/>
              </a:rPr>
              <a:t>Based on the UDL Approach</a:t>
            </a:r>
            <a:endParaRPr lang="en-US" b="1" dirty="0">
              <a:latin typeface="Chalkboard"/>
              <a:cs typeface="Chalkboar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76896"/>
            <a:ext cx="6400800" cy="66190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A11C00"/>
                </a:solidFill>
                <a:latin typeface="Chalkboard"/>
                <a:cs typeface="Chalkboard"/>
              </a:rPr>
              <a:t>Universal Design for Learning</a:t>
            </a:r>
            <a:endParaRPr lang="en-US" dirty="0">
              <a:solidFill>
                <a:srgbClr val="A11C00"/>
              </a:solidFill>
              <a:latin typeface="Chalkboard"/>
              <a:cs typeface="Chalkboard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Open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03238"/>
            <a:ext cx="9144000" cy="8683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How will </a:t>
            </a:r>
            <a:r>
              <a:rPr lang="en-US" b="1" u="sng" dirty="0" smtClean="0">
                <a:solidFill>
                  <a:srgbClr val="A11C00"/>
                </a:solidFill>
                <a:latin typeface="Chalkboard"/>
                <a:cs typeface="Chalkboard"/>
              </a:rPr>
              <a:t>Carlos Goes to School</a:t>
            </a:r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 </a:t>
            </a:r>
            <a:b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</a:br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provide </a:t>
            </a:r>
            <a:b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</a:br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multiple means of engagement?</a:t>
            </a:r>
            <a:endParaRPr lang="en-US" b="1" dirty="0">
              <a:solidFill>
                <a:srgbClr val="A11C00"/>
              </a:solidFill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822" y="2299319"/>
            <a:ext cx="7313613" cy="40560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halkboard"/>
                <a:cs typeface="Chalkboard"/>
              </a:rPr>
              <a:t>We will use appealing and relatable</a:t>
            </a:r>
            <a:r>
              <a:rPr lang="en-US" dirty="0" smtClean="0">
                <a:latin typeface="Chalkboard"/>
                <a:cs typeface="Chalkboard"/>
              </a:rPr>
              <a:t> graphics</a:t>
            </a:r>
            <a:r>
              <a:rPr lang="en-US" dirty="0" smtClean="0">
                <a:latin typeface="Chalkboard"/>
                <a:cs typeface="Chalkboard"/>
              </a:rPr>
              <a:t>.</a:t>
            </a:r>
          </a:p>
          <a:p>
            <a:endParaRPr lang="en-US" dirty="0" smtClean="0">
              <a:latin typeface="Chalkboard"/>
              <a:cs typeface="Chalkboard"/>
            </a:endParaRPr>
          </a:p>
          <a:p>
            <a:r>
              <a:rPr lang="en-US" dirty="0" smtClean="0">
                <a:latin typeface="Chalkboard"/>
                <a:cs typeface="Chalkboard"/>
              </a:rPr>
              <a:t>The audio voice will be exciting </a:t>
            </a:r>
            <a:r>
              <a:rPr lang="en-US" dirty="0" smtClean="0">
                <a:latin typeface="Chalkboard"/>
                <a:cs typeface="Chalkboard"/>
              </a:rPr>
              <a:t>and encouraging</a:t>
            </a:r>
            <a:r>
              <a:rPr lang="en-US" dirty="0" smtClean="0">
                <a:latin typeface="Chalkboard"/>
                <a:cs typeface="Chalkboard"/>
              </a:rPr>
              <a:t>.</a:t>
            </a:r>
          </a:p>
          <a:p>
            <a:endParaRPr lang="en-US" dirty="0" smtClean="0">
              <a:latin typeface="Chalkboard"/>
              <a:cs typeface="Chalkboard"/>
            </a:endParaRPr>
          </a:p>
          <a:p>
            <a:r>
              <a:rPr lang="en-US" dirty="0" smtClean="0">
                <a:latin typeface="Chalkboard"/>
                <a:cs typeface="Chalkboard"/>
              </a:rPr>
              <a:t>We will provide language options (English and Spanish) for students to listen to the book.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21000"/>
          </a:blip>
          <a:stretch>
            <a:fillRect/>
          </a:stretch>
        </p:blipFill>
        <p:spPr>
          <a:xfrm>
            <a:off x="4858097" y="1960936"/>
            <a:ext cx="3938494" cy="23664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21000"/>
          </a:blip>
          <a:stretch>
            <a:fillRect/>
          </a:stretch>
        </p:blipFill>
        <p:spPr>
          <a:xfrm>
            <a:off x="793129" y="3618218"/>
            <a:ext cx="4064968" cy="28120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ly I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Special Thanks</a:t>
            </a:r>
            <a:endParaRPr lang="en-US" b="1" dirty="0">
              <a:solidFill>
                <a:srgbClr val="A11C00"/>
              </a:solidFill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halkboard"/>
                <a:cs typeface="Chalkboard"/>
              </a:rPr>
              <a:t>Microsoft ClipArt</a:t>
            </a:r>
          </a:p>
          <a:p>
            <a:r>
              <a:rPr lang="en-US" dirty="0" smtClean="0">
                <a:latin typeface="Chalkboard"/>
                <a:cs typeface="Chalkboard"/>
              </a:rPr>
              <a:t>CAST @ </a:t>
            </a:r>
            <a:r>
              <a:rPr lang="en-US" dirty="0" err="1" smtClean="0">
                <a:latin typeface="Chalkboard"/>
                <a:cs typeface="Chalkboard"/>
              </a:rPr>
              <a:t>www.cast.org</a:t>
            </a:r>
            <a:endParaRPr lang="en-US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What is UDL?</a:t>
            </a:r>
            <a:endParaRPr lang="en-US" b="1" dirty="0">
              <a:solidFill>
                <a:srgbClr val="A11C00"/>
              </a:solidFill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Chalkboard"/>
                <a:cs typeface="Chalkboard"/>
              </a:rPr>
              <a:t>Set of principles for designing curriculum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Chalkboard"/>
              <a:cs typeface="Chalkboard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halkboard"/>
                <a:cs typeface="Chalkboard"/>
              </a:rPr>
              <a:t>Provides all individuals equal opportunities to learn</a:t>
            </a:r>
          </a:p>
          <a:p>
            <a:endParaRPr lang="en-US" dirty="0" smtClean="0">
              <a:solidFill>
                <a:srgbClr val="000000"/>
              </a:solidFill>
              <a:latin typeface="Chalkboard"/>
              <a:cs typeface="Chalkboard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halkboard"/>
                <a:cs typeface="Chalkboard"/>
              </a:rPr>
              <a:t>Calls for varied and flexible ways</a:t>
            </a:r>
            <a:endParaRPr lang="en-US" dirty="0">
              <a:solidFill>
                <a:srgbClr val="000000"/>
              </a:solidFill>
              <a:latin typeface="Chalkboard"/>
              <a:cs typeface="Chalkboard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47000"/>
          </a:blip>
          <a:stretch>
            <a:fillRect/>
          </a:stretch>
        </p:blipFill>
        <p:spPr>
          <a:xfrm>
            <a:off x="1408230" y="503238"/>
            <a:ext cx="6502400" cy="6502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rpris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Why is UDL the best approach for </a:t>
            </a:r>
            <a:b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</a:br>
            <a:r>
              <a:rPr lang="en-US" b="1" u="sng" dirty="0" smtClean="0">
                <a:solidFill>
                  <a:srgbClr val="A11C00"/>
                </a:solidFill>
                <a:latin typeface="Chalkboard"/>
                <a:cs typeface="Chalkboard"/>
              </a:rPr>
              <a:t>Carlos Goes to School</a:t>
            </a:r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?</a:t>
            </a:r>
            <a:endParaRPr lang="en-US" b="1" dirty="0">
              <a:solidFill>
                <a:srgbClr val="A11C00"/>
              </a:solidFill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6497" y="2079716"/>
            <a:ext cx="7313613" cy="40560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halkboard"/>
                <a:cs typeface="Chalkboard"/>
              </a:rPr>
              <a:t>UDL understands learners with disabilities are vulnerable to learning barriers</a:t>
            </a:r>
          </a:p>
          <a:p>
            <a:r>
              <a:rPr lang="en-US" dirty="0" smtClean="0">
                <a:latin typeface="Chalkboard"/>
                <a:cs typeface="Chalkboard"/>
              </a:rPr>
              <a:t>Our learner has a language barrier and a developmental delay</a:t>
            </a:r>
          </a:p>
          <a:p>
            <a:r>
              <a:rPr lang="en-US" dirty="0" smtClean="0">
                <a:latin typeface="Chalkboard"/>
                <a:cs typeface="Chalkboard"/>
              </a:rPr>
              <a:t>UDL meets the challenges of diversity by:	</a:t>
            </a:r>
          </a:p>
          <a:p>
            <a:pPr lvl="1"/>
            <a:r>
              <a:rPr lang="en-US" dirty="0" smtClean="0">
                <a:latin typeface="Chalkboard"/>
                <a:cs typeface="Chalkboard"/>
              </a:rPr>
              <a:t>using flexible instructional materials</a:t>
            </a:r>
          </a:p>
          <a:p>
            <a:pPr lvl="1"/>
            <a:r>
              <a:rPr lang="en-US" dirty="0" smtClean="0">
                <a:latin typeface="Chalkboard"/>
                <a:cs typeface="Chalkboard"/>
              </a:rPr>
              <a:t>using varied instructional strategies</a:t>
            </a:r>
          </a:p>
          <a:p>
            <a:pPr lvl="1"/>
            <a:r>
              <a:rPr lang="en-US" dirty="0" smtClean="0">
                <a:latin typeface="Chalkboard"/>
                <a:cs typeface="Chalkboard"/>
              </a:rPr>
              <a:t>providing educators with tools to meet learners’ needs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3"/>
          <a:srcRect l="40986" t="20930" r="41922" b="50529"/>
          <a:stretch>
            <a:fillRect/>
          </a:stretch>
        </p:blipFill>
        <p:spPr bwMode="auto">
          <a:xfrm>
            <a:off x="355600" y="250916"/>
            <a:ext cx="1117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Chalkboard"/>
                <a:cs typeface="Chalkboard"/>
              </a:rPr>
              <a:t>The 3 Primary Principles of UDL</a:t>
            </a:r>
            <a:endParaRPr lang="en-US" b="1" dirty="0">
              <a:latin typeface="Chalkboard"/>
              <a:cs typeface="Chalkboard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530830" y="1288319"/>
          <a:ext cx="8286433" cy="5334767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creeching Brak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Providing Multiple Means of Representation</a:t>
            </a:r>
            <a:endParaRPr lang="en-US" b="1" dirty="0">
              <a:solidFill>
                <a:srgbClr val="A11C00"/>
              </a:solidFill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32479"/>
            <a:ext cx="7313613" cy="40560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halkboard"/>
                <a:cs typeface="Chalkboard"/>
              </a:rPr>
              <a:t>The “what” of learning</a:t>
            </a:r>
          </a:p>
          <a:p>
            <a:endParaRPr lang="en-US" dirty="0" smtClean="0">
              <a:latin typeface="Chalkboard"/>
              <a:cs typeface="Chalkboard"/>
            </a:endParaRPr>
          </a:p>
          <a:p>
            <a:r>
              <a:rPr lang="en-US" dirty="0" smtClean="0">
                <a:latin typeface="Chalkboard"/>
                <a:cs typeface="Chalkboard"/>
              </a:rPr>
              <a:t>Students perceive and comprehend information differently</a:t>
            </a:r>
          </a:p>
          <a:p>
            <a:endParaRPr lang="en-US" dirty="0" smtClean="0">
              <a:latin typeface="Chalkboard"/>
              <a:cs typeface="Chalkboard"/>
            </a:endParaRPr>
          </a:p>
          <a:p>
            <a:r>
              <a:rPr lang="en-US" dirty="0" smtClean="0">
                <a:latin typeface="Chalkboard"/>
                <a:cs typeface="Chalkboard"/>
              </a:rPr>
              <a:t>Gives all learners the opportunity to understand new information</a:t>
            </a:r>
            <a:endParaRPr lang="en-US" dirty="0">
              <a:latin typeface="Chalkboard"/>
              <a:cs typeface="Chalkboard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>
            <a:alphaModFix amt="21000"/>
          </a:blip>
          <a:srcRect l="40986" t="20930" r="41922" b="50529"/>
          <a:stretch>
            <a:fillRect/>
          </a:stretch>
        </p:blipFill>
        <p:spPr bwMode="auto">
          <a:xfrm>
            <a:off x="1579989" y="1932479"/>
            <a:ext cx="5936031" cy="477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03238"/>
            <a:ext cx="9144000" cy="8683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How will </a:t>
            </a:r>
            <a:r>
              <a:rPr lang="en-US" b="1" u="sng" dirty="0" smtClean="0">
                <a:solidFill>
                  <a:srgbClr val="A11C00"/>
                </a:solidFill>
                <a:latin typeface="Chalkboard"/>
                <a:cs typeface="Chalkboard"/>
              </a:rPr>
              <a:t>Carlos Goes to School</a:t>
            </a:r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 provide</a:t>
            </a:r>
            <a:b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</a:br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multiple means of</a:t>
            </a:r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 representation</a:t>
            </a:r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?</a:t>
            </a:r>
            <a:endParaRPr lang="en-US" b="1" dirty="0">
              <a:solidFill>
                <a:srgbClr val="A11C00"/>
              </a:solidFill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529" y="2337379"/>
            <a:ext cx="7313613" cy="40560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halkboard"/>
                <a:cs typeface="Chalkboard"/>
              </a:rPr>
              <a:t>We will provide an audio option for the book.</a:t>
            </a:r>
          </a:p>
          <a:p>
            <a:endParaRPr lang="en-US" dirty="0" smtClean="0">
              <a:latin typeface="Chalkboard"/>
              <a:cs typeface="Chalkboard"/>
            </a:endParaRPr>
          </a:p>
          <a:p>
            <a:r>
              <a:rPr lang="en-US" dirty="0" smtClean="0">
                <a:latin typeface="Chalkboard"/>
                <a:cs typeface="Chalkboard"/>
              </a:rPr>
              <a:t>We will provide graphics that children can relate to.</a:t>
            </a:r>
          </a:p>
          <a:p>
            <a:endParaRPr lang="en-US" dirty="0" smtClean="0">
              <a:latin typeface="Chalkboard"/>
              <a:cs typeface="Chalkboard"/>
            </a:endParaRPr>
          </a:p>
          <a:p>
            <a:r>
              <a:rPr lang="en-US" dirty="0" smtClean="0">
                <a:latin typeface="Chalkboard"/>
                <a:cs typeface="Chalkboard"/>
              </a:rPr>
              <a:t>We will provide text and audio in both English and Spanish.</a:t>
            </a:r>
            <a:endParaRPr lang="en-US" dirty="0">
              <a:latin typeface="Chalkboard"/>
              <a:cs typeface="Chalkboard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21000"/>
          </a:blip>
          <a:stretch>
            <a:fillRect/>
          </a:stretch>
        </p:blipFill>
        <p:spPr>
          <a:xfrm>
            <a:off x="634947" y="3902625"/>
            <a:ext cx="4252682" cy="27271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21000"/>
          </a:blip>
          <a:stretch>
            <a:fillRect/>
          </a:stretch>
        </p:blipFill>
        <p:spPr>
          <a:xfrm>
            <a:off x="4887629" y="2044013"/>
            <a:ext cx="3801349" cy="2767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ly I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Providing Multiple Means of Action and Expression</a:t>
            </a:r>
            <a:endParaRPr lang="en-US" b="1" dirty="0">
              <a:solidFill>
                <a:srgbClr val="A11C00"/>
              </a:solidFill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95670"/>
            <a:ext cx="7313613" cy="40560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halkboard"/>
                <a:cs typeface="Chalkboard"/>
              </a:rPr>
              <a:t>The “how” of learning</a:t>
            </a:r>
          </a:p>
          <a:p>
            <a:endParaRPr lang="en-US" dirty="0" smtClean="0">
              <a:latin typeface="Chalkboard"/>
              <a:cs typeface="Chalkboard"/>
            </a:endParaRPr>
          </a:p>
          <a:p>
            <a:r>
              <a:rPr lang="en-US" dirty="0" smtClean="0">
                <a:latin typeface="Chalkboard"/>
                <a:cs typeface="Chalkboard"/>
              </a:rPr>
              <a:t>Students navigate their learning environment and express what they know differently</a:t>
            </a:r>
          </a:p>
          <a:p>
            <a:endParaRPr lang="en-US" dirty="0" smtClean="0">
              <a:latin typeface="Chalkboard"/>
              <a:cs typeface="Chalkboard"/>
            </a:endParaRPr>
          </a:p>
          <a:p>
            <a:r>
              <a:rPr lang="en-US" dirty="0" smtClean="0">
                <a:latin typeface="Chalkboard"/>
                <a:cs typeface="Chalkboard"/>
              </a:rPr>
              <a:t>Gives learners the opportunity to express their knowledge in a way that is comfortable to them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>
            <a:alphaModFix amt="21000"/>
          </a:blip>
          <a:srcRect l="40986" t="20930" r="41922" b="50529"/>
          <a:stretch>
            <a:fillRect/>
          </a:stretch>
        </p:blipFill>
        <p:spPr bwMode="auto">
          <a:xfrm>
            <a:off x="1712884" y="1895670"/>
            <a:ext cx="5655473" cy="4903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6928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How will </a:t>
            </a:r>
            <a:r>
              <a:rPr lang="en-US" b="1" u="sng" dirty="0" smtClean="0">
                <a:solidFill>
                  <a:srgbClr val="A11C00"/>
                </a:solidFill>
                <a:latin typeface="Chalkboard"/>
                <a:cs typeface="Chalkboard"/>
              </a:rPr>
              <a:t>Carlos Goes to School </a:t>
            </a:r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provide multiple means of action and expression?</a:t>
            </a:r>
            <a:endParaRPr lang="en-US" b="1" dirty="0">
              <a:solidFill>
                <a:srgbClr val="A11C00"/>
              </a:solidFill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706" y="2392454"/>
            <a:ext cx="8229600" cy="4250479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Chalkboard"/>
                <a:cs typeface="Chalkboard"/>
              </a:rPr>
              <a:t>Students will be told where objects are then</a:t>
            </a:r>
            <a:r>
              <a:rPr lang="en-US" dirty="0" smtClean="0">
                <a:latin typeface="Chalkboard"/>
                <a:cs typeface="Chalkboard"/>
              </a:rPr>
              <a:t>     asked </a:t>
            </a:r>
            <a:r>
              <a:rPr lang="en-US" dirty="0" smtClean="0">
                <a:latin typeface="Chalkboard"/>
                <a:cs typeface="Chalkboard"/>
              </a:rPr>
              <a:t>to point/show/tell where the objects</a:t>
            </a:r>
            <a:r>
              <a:rPr lang="en-US" dirty="0" smtClean="0">
                <a:latin typeface="Chalkboard"/>
                <a:cs typeface="Chalkboard"/>
              </a:rPr>
              <a:t>           are </a:t>
            </a:r>
            <a:r>
              <a:rPr lang="en-US" dirty="0" smtClean="0">
                <a:latin typeface="Chalkboard"/>
                <a:cs typeface="Chalkboard"/>
              </a:rPr>
              <a:t>in the classroom.</a:t>
            </a:r>
          </a:p>
          <a:p>
            <a:endParaRPr lang="en-US" dirty="0" smtClean="0">
              <a:latin typeface="Chalkboard"/>
              <a:cs typeface="Chalkboard"/>
            </a:endParaRPr>
          </a:p>
          <a:p>
            <a:r>
              <a:rPr lang="en-US" dirty="0" smtClean="0">
                <a:latin typeface="Chalkboard"/>
                <a:cs typeface="Chalkboard"/>
              </a:rPr>
              <a:t>Students will be encouraged to set personal</a:t>
            </a:r>
            <a:r>
              <a:rPr lang="en-US" dirty="0" smtClean="0">
                <a:latin typeface="Chalkboard"/>
                <a:cs typeface="Chalkboard"/>
              </a:rPr>
              <a:t>       goals to </a:t>
            </a:r>
            <a:r>
              <a:rPr lang="en-US" dirty="0" smtClean="0">
                <a:latin typeface="Chalkboard"/>
                <a:cs typeface="Chalkboard"/>
              </a:rPr>
              <a:t>learn the new information.</a:t>
            </a:r>
          </a:p>
          <a:p>
            <a:endParaRPr lang="en-US" dirty="0" smtClean="0">
              <a:latin typeface="Chalkboard"/>
              <a:cs typeface="Chalkboard"/>
            </a:endParaRPr>
          </a:p>
          <a:p>
            <a:r>
              <a:rPr lang="en-US" dirty="0" smtClean="0">
                <a:latin typeface="Chalkboard"/>
                <a:cs typeface="Chalkboard"/>
              </a:rPr>
              <a:t>We will provide options for students to express</a:t>
            </a:r>
            <a:r>
              <a:rPr lang="en-US" dirty="0" smtClean="0">
                <a:latin typeface="Chalkboard"/>
                <a:cs typeface="Chalkboard"/>
              </a:rPr>
              <a:t>    their </a:t>
            </a:r>
            <a:r>
              <a:rPr lang="en-US" dirty="0" smtClean="0">
                <a:latin typeface="Chalkboard"/>
                <a:cs typeface="Chalkboard"/>
              </a:rPr>
              <a:t>knowledge.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alphaModFix amt="21000"/>
          </a:blip>
          <a:stretch>
            <a:fillRect/>
          </a:stretch>
        </p:blipFill>
        <p:spPr>
          <a:xfrm>
            <a:off x="677400" y="3767810"/>
            <a:ext cx="4077331" cy="28751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21000"/>
          </a:blip>
          <a:stretch>
            <a:fillRect/>
          </a:stretch>
        </p:blipFill>
        <p:spPr>
          <a:xfrm>
            <a:off x="4754732" y="1969287"/>
            <a:ext cx="4047798" cy="25645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ly I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A11C00"/>
                </a:solidFill>
                <a:latin typeface="Chalkboard"/>
                <a:cs typeface="Chalkboard"/>
              </a:rPr>
              <a:t>Providing Multiple Means of Engagement</a:t>
            </a:r>
            <a:endParaRPr lang="en-US" b="1" dirty="0">
              <a:solidFill>
                <a:srgbClr val="A11C00"/>
              </a:solidFill>
              <a:latin typeface="Chalkboard"/>
              <a:cs typeface="Chalkboar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60965"/>
            <a:ext cx="7313613" cy="40560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halkboard"/>
                <a:cs typeface="Chalkboard"/>
              </a:rPr>
              <a:t>The “why” of learning</a:t>
            </a:r>
          </a:p>
          <a:p>
            <a:endParaRPr lang="en-US" dirty="0" smtClean="0">
              <a:latin typeface="Chalkboard"/>
              <a:cs typeface="Chalkboard"/>
            </a:endParaRPr>
          </a:p>
          <a:p>
            <a:r>
              <a:rPr lang="en-US" dirty="0" smtClean="0">
                <a:latin typeface="Chalkboard"/>
                <a:cs typeface="Chalkboard"/>
              </a:rPr>
              <a:t>Students are different in how they are motivated </a:t>
            </a:r>
            <a:r>
              <a:rPr lang="en-US" dirty="0" smtClean="0">
                <a:latin typeface="Chalkboard"/>
                <a:cs typeface="Chalkboard"/>
              </a:rPr>
              <a:t>to learn and can be engaged</a:t>
            </a:r>
            <a:endParaRPr lang="en-US" dirty="0" smtClean="0">
              <a:latin typeface="Chalkboard"/>
              <a:cs typeface="Chalkboard"/>
            </a:endParaRPr>
          </a:p>
          <a:p>
            <a:endParaRPr lang="en-US" dirty="0" smtClean="0">
              <a:latin typeface="Chalkboard"/>
              <a:cs typeface="Chalkboard"/>
            </a:endParaRPr>
          </a:p>
          <a:p>
            <a:r>
              <a:rPr lang="en-US" dirty="0" smtClean="0">
                <a:latin typeface="Chalkboard"/>
                <a:cs typeface="Chalkboard"/>
              </a:rPr>
              <a:t>Gives </a:t>
            </a:r>
            <a:r>
              <a:rPr lang="en-US" dirty="0" smtClean="0">
                <a:latin typeface="Chalkboard"/>
                <a:cs typeface="Chalkboard"/>
              </a:rPr>
              <a:t>learners the opportunity to become interested in what they are learning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alphaModFix amt="21000"/>
          </a:blip>
          <a:srcRect l="40986" t="20930" r="41922" b="50529"/>
          <a:stretch>
            <a:fillRect/>
          </a:stretch>
        </p:blipFill>
        <p:spPr bwMode="auto">
          <a:xfrm>
            <a:off x="1831014" y="1960965"/>
            <a:ext cx="5847433" cy="489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214</TotalTime>
  <Words>377</Words>
  <Application>Microsoft Macintosh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Inkwell</vt:lpstr>
      <vt:lpstr>Organizing Instruction for  Carlos Goes to School Based on the UDL Approach</vt:lpstr>
      <vt:lpstr>What is UDL?</vt:lpstr>
      <vt:lpstr>Why is UDL the best approach for  Carlos Goes to School?</vt:lpstr>
      <vt:lpstr>The 3 Primary Principles of UDL</vt:lpstr>
      <vt:lpstr>Providing Multiple Means of Representation</vt:lpstr>
      <vt:lpstr>How will Carlos Goes to School provide multiple means of representation?</vt:lpstr>
      <vt:lpstr>Providing Multiple Means of Action and Expression</vt:lpstr>
      <vt:lpstr>How will Carlos Goes to School provide multiple means of action and expression?</vt:lpstr>
      <vt:lpstr>Providing Multiple Means of Engagement</vt:lpstr>
      <vt:lpstr>How will Carlos Goes to School  provide  multiple means of engagement?</vt:lpstr>
      <vt:lpstr>Special Thanks</vt:lpstr>
    </vt:vector>
  </TitlesOfParts>
  <Company>University of SC Aiken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Starting Preschool Based on the UDL Approach</dc:title>
  <dc:creator>Authorized User</dc:creator>
  <cp:lastModifiedBy>Authorized User</cp:lastModifiedBy>
  <cp:revision>8</cp:revision>
  <dcterms:created xsi:type="dcterms:W3CDTF">2010-10-10T23:30:00Z</dcterms:created>
  <dcterms:modified xsi:type="dcterms:W3CDTF">2010-10-11T01:08:34Z</dcterms:modified>
</cp:coreProperties>
</file>